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notesSlides/_rels/notesSlide16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presProps.xml" ContentType="application/vnd.openxmlformats-officedocument.presentationml.presPro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.xml.rels" ContentType="application/vnd.openxmlformats-package.relationships+xml"/>
  <Override PartName="/ppt/slideLayouts/slideLayout1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comments/comment5.xml" ContentType="application/vnd.openxmlformats-officedocument.presentationml.comments+xml"/>
  <Override PartName="/ppt/comments/comment10.xml" ContentType="application/vnd.openxmlformats-officedocument.presentationml.comments+xml"/>
  <Override PartName="/ppt/media/image29.png" ContentType="image/png"/>
  <Override PartName="/ppt/media/image28.png" ContentType="image/png"/>
  <Override PartName="/ppt/media/image27.png" ContentType="image/png"/>
  <Override PartName="/ppt/media/image19.png" ContentType="image/png"/>
  <Override PartName="/ppt/media/image4.png" ContentType="image/png"/>
  <Override PartName="/ppt/media/image6.png" ContentType="image/png"/>
  <Override PartName="/ppt/media/image11.png" ContentType="image/png"/>
  <Override PartName="/ppt/media/image20.png" ContentType="image/png"/>
  <Override PartName="/ppt/media/image12.png" ContentType="image/png"/>
  <Override PartName="/ppt/media/image7.png" ContentType="image/png"/>
  <Override PartName="/ppt/media/image21.png" ContentType="image/png"/>
  <Override PartName="/ppt/media/image8.png" ContentType="image/png"/>
  <Override PartName="/ppt/media/image13.png" ContentType="image/png"/>
  <Override PartName="/ppt/media/image30.png" ContentType="image/png"/>
  <Override PartName="/ppt/media/image22.png" ContentType="image/png"/>
  <Override PartName="/ppt/media/image5.png" ContentType="image/png"/>
  <Override PartName="/ppt/media/image10.png" ContentType="image/png"/>
  <Override PartName="/ppt/media/image9.png" ContentType="image/png"/>
  <Override PartName="/ppt/media/image3.png" ContentType="image/png"/>
  <Override PartName="/ppt/media/image2.png" ContentType="image/png"/>
  <Override PartName="/ppt/media/image1.png" ContentType="image/png"/>
  <Override PartName="/ppt/media/image14.png" ContentType="image/png"/>
  <Override PartName="/ppt/media/image31.png" ContentType="image/png"/>
  <Override PartName="/ppt/media/image23.png" ContentType="image/png"/>
  <Override PartName="/ppt/media/image15.png" ContentType="image/png"/>
  <Override PartName="/ppt/media/image32.png" ContentType="image/png"/>
  <Override PartName="/ppt/media/image24.png" ContentType="image/png"/>
  <Override PartName="/ppt/media/image16.png" ContentType="image/png"/>
  <Override PartName="/ppt/media/image33.png" ContentType="image/png"/>
  <Override PartName="/ppt/media/image17.png" ContentType="image/png"/>
  <Override PartName="/ppt/media/image25.png" ContentType="image/png"/>
  <Override PartName="/ppt/media/image18.png" ContentType="image/png"/>
  <Override PartName="/ppt/media/image26.png" ContentType="image/png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23.xml" ContentType="application/vnd.openxmlformats-officedocument.presentationml.slide+xml"/>
  <Override PartName="/ppt/slides/slide15.xml" ContentType="application/vnd.openxmlformats-officedocument.presentationml.slide+xml"/>
  <Override PartName="/ppt/slides/slide32.xml" ContentType="application/vnd.openxmlformats-officedocument.presentationml.slide+xml"/>
  <Override PartName="/ppt/slides/slide24.xml" ContentType="application/vnd.openxmlformats-officedocument.presentationml.slide+xml"/>
  <Override PartName="/ppt/slides/slide16.xml" ContentType="application/vnd.openxmlformats-officedocument.presentationml.slide+xml"/>
  <Override PartName="/ppt/slides/slide33.xml" ContentType="application/vnd.openxmlformats-officedocument.presentationml.slide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4.xml.rels" ContentType="application/vnd.openxmlformats-package.relationships+xml"/>
  <Override PartName="/ppt/slides/_rels/slide24.xml.rels" ContentType="application/vnd.openxmlformats-package.relationships+xml"/>
  <Override PartName="/ppt/slides/_rels/slide12.xml.rels" ContentType="application/vnd.openxmlformats-package.relationships+xml"/>
  <Override PartName="/ppt/slides/_rels/slide20.xml.rels" ContentType="application/vnd.openxmlformats-package.relationships+xml"/>
  <Override PartName="/ppt/slides/_rels/slide23.xml.rels" ContentType="application/vnd.openxmlformats-package.relationships+xml"/>
  <Override PartName="/ppt/slides/_rels/slide32.xml.rels" ContentType="application/vnd.openxmlformats-package.relationships+xml"/>
  <Override PartName="/ppt/slides/_rels/slide15.xml.rels" ContentType="application/vnd.openxmlformats-package.relationships+xml"/>
  <Override PartName="/ppt/slides/_rels/slide3.xml.rels" ContentType="application/vnd.openxmlformats-package.relationships+xml"/>
  <Override PartName="/ppt/slides/_rels/slide14.xml.rels" ContentType="application/vnd.openxmlformats-package.relationships+xml"/>
  <Override PartName="/ppt/slides/_rels/slide31.xml.rels" ContentType="application/vnd.openxmlformats-package.relationships+xml"/>
  <Override PartName="/ppt/slides/_rels/slide11.xml.rels" ContentType="application/vnd.openxmlformats-package.relationships+xml"/>
  <Override PartName="/ppt/slides/_rels/slide21.xml.rels" ContentType="application/vnd.openxmlformats-package.relationships+xml"/>
  <Override PartName="/ppt/slides/_rels/slide1.xml.rels" ContentType="application/vnd.openxmlformats-package.relationships+xml"/>
  <Override PartName="/ppt/slides/_rels/slide2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16.xml.rels" ContentType="application/vnd.openxmlformats-package.relationships+xml"/>
  <Override PartName="/ppt/slides/_rels/slide33.xml.rels" ContentType="application/vnd.openxmlformats-package.relationships+xml"/>
  <Override PartName="/ppt/slides/_rels/slide25.xml.rels" ContentType="application/vnd.openxmlformats-package.relationships+xml"/>
  <Override PartName="/ppt/slides/_rels/slide6.xml.rels" ContentType="application/vnd.openxmlformats-package.relationships+xml"/>
  <Override PartName="/ppt/slides/_rels/slide17.xml.rels" ContentType="application/vnd.openxmlformats-package.relationships+xml"/>
  <Override PartName="/ppt/slides/_rels/slide34.xml.rels" ContentType="application/vnd.openxmlformats-package.relationships+xml"/>
  <Override PartName="/ppt/slides/_rels/slide18.xml.rels" ContentType="application/vnd.openxmlformats-package.relationships+xml"/>
  <Override PartName="/ppt/slides/_rels/slide26.xml.rels" ContentType="application/vnd.openxmlformats-package.relationships+xml"/>
  <Override PartName="/ppt/slides/_rels/slide13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29.xml.rels" ContentType="application/vnd.openxmlformats-package.relationships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34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_rels/presentation.xml.rels" ContentType="application/vnd.openxmlformats-package.relationships+xml"/>
  <Override PartName="/ppt/commentAuthors.xml" ContentType="application/vnd.openxmlformats-officedocument.presentationml.commentAuthor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x="9144000" cy="6858000"/>
  <p:notesSz cx="6858000" cy="9144000"/>
</p:presentation>
</file>

<file path=ppt/commentAuthors.xml><?xml version="1.0" encoding="utf-8"?>
<p:cmAuthorLst xmlns:p="http://schemas.openxmlformats.org/presentationml/2006/main">
  <p:cmAuthor id="0" name="Kozusznik Jan" initials="K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presProps" Target="presProps.xml"/><Relationship Id="rId40" Type="http://schemas.openxmlformats.org/officeDocument/2006/relationships/commentAuthors" Target="commentAuthors.xml"/>
</Relationships>
</file>

<file path=ppt/comments/comment10.xml><?xml version="1.0" encoding="utf-8"?>
<p:cmLst xmlns:p="http://schemas.openxmlformats.org/presentationml/2006/main">
  <p:cm authorId="0" dt="2023-05-04T17:28:57.882000000" idx="2">
    <p:pos x="0" y="0"/>
    <p:text>Prezenční</p:text>
  </p:cm>
</p:cmLst>
</file>

<file path=ppt/comments/comment5.xml><?xml version="1.0" encoding="utf-8"?>
<p:cmLst xmlns:p="http://schemas.openxmlformats.org/presentationml/2006/main">
  <p:cm authorId="0" dt="2023-05-04T17:36:44.097000000" idx="1">
    <p:pos x="0" y="0"/>
    <p:text>[@Kozusznik Jan]</p:text>
  </p:cm>
</p:cmLst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cs-CZ" sz="1800" spc="-1" strike="noStrike">
                <a:solidFill>
                  <a:srgbClr val="000000"/>
                </a:solidFill>
                <a:latin typeface="Calibri"/>
              </a:rPr>
              <a:t>Click to move the slide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cs-CZ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cs-CZ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cs-CZ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cs-CZ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cs-CZ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cs-CZ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cs-CZ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cs-CZ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cs-CZ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cs-CZ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cs-CZ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798EC8B-6AAA-4286-8AAA-FD669B2189DF}" type="slidenum">
              <a:rPr b="0" lang="cs-CZ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cs-CZ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ftr" idx="11"/>
          </p:nvPr>
        </p:nvSpPr>
        <p:spPr>
          <a:xfrm>
            <a:off x="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buNone/>
            </a:pPr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cs-CZ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A376C5A-91AB-4102-840A-5CEA6213031F}" type="slidenum">
              <a:rPr b="0" lang="cs-CZ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ftr" idx="17"/>
          </p:nvPr>
        </p:nvSpPr>
        <p:spPr>
          <a:xfrm>
            <a:off x="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buNone/>
            </a:pPr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sldNum" idx="1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cs-CZ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6F18155-7ECC-4D73-9624-A5810D8904EE}" type="slidenum">
              <a:rPr b="0" lang="cs-CZ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cs-CZ" sz="2000" spc="-1" strike="noStrike">
                <a:solidFill>
                  <a:srgbClr val="000000"/>
                </a:solidFill>
                <a:latin typeface="Arial"/>
              </a:rPr>
              <a:t>M</a:t>
            </a:r>
            <a:endParaRPr b="0" lang="cs-CZ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ftr" idx="19"/>
          </p:nvPr>
        </p:nvSpPr>
        <p:spPr>
          <a:xfrm>
            <a:off x="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buNone/>
            </a:pPr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sldNum" idx="2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cs-CZ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91F9B3F-DEDB-4E63-A343-D765D7D7DC27}" type="slidenum">
              <a:rPr b="0" lang="cs-CZ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cs-CZ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ftr" idx="21"/>
          </p:nvPr>
        </p:nvSpPr>
        <p:spPr>
          <a:xfrm>
            <a:off x="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buNone/>
            </a:pPr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sldNum" idx="2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cs-CZ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601C007-8572-49CD-A76A-AC91560C9A1E}" type="slidenum">
              <a:rPr b="0" lang="cs-CZ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ftr" idx="13"/>
          </p:nvPr>
        </p:nvSpPr>
        <p:spPr>
          <a:xfrm>
            <a:off x="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buNone/>
            </a:pPr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cs-CZ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9BA95D6-2217-4473-97B9-DC8960D9B201}" type="slidenum">
              <a:rPr b="0" lang="cs-CZ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ftr" idx="15"/>
          </p:nvPr>
        </p:nvSpPr>
        <p:spPr>
          <a:xfrm>
            <a:off x="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buNone/>
            </a:pPr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cs-CZ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B87556E-3038-41E1-A595-72E32874CBCE}" type="slidenum">
              <a:rPr b="0" lang="cs-CZ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cs-CZ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8FCBE57-0CB1-4C48-831E-DF4F5D3C97C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150840" y="4305240"/>
            <a:ext cx="88484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709789-0059-4264-8625-BAA8D8C7E88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1508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46850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561BAE-8B1B-4AD5-9D9C-CD7612BB9B6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142800" y="222948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134760" y="222948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150840" y="430524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142800" y="430524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134760" y="430524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CA41B06-A7A0-4935-94B8-CDEBA7A24C6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B6D5A22-D614-4B9D-B5EC-AEF846591E4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s-CZ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60CAA7F-75C0-4AAB-8C4B-328B044E6DE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052AE11-77E4-41B8-9EED-B9E2D7CE5DB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63A47F5-AA0E-4231-A7BE-4A45E1D8B58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63B0712-E005-4BFB-B471-ADA1F1AB189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150120" y="1054080"/>
            <a:ext cx="8848440" cy="473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cs-CZ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136C6F9-AFD9-42D9-81AC-B539FF2A316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1508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0D2AFC2-E016-40DC-A414-AFADA96C50E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s-CZ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42ED13-A6F4-42E1-A387-A2B4AD53007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6850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4E3B152-5741-474D-A125-274546865D4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150840" y="4305240"/>
            <a:ext cx="88484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C7AD3ED-C2A9-4146-A63F-EAB199FAEBB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150840" y="4305240"/>
            <a:ext cx="88484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CC16CA3-4C58-44F3-BD16-11E68412A82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1508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46850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2B75902-ACDB-471A-AC7C-9463DF455B1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142800" y="222948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134760" y="222948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150840" y="430524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142800" y="430524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134760" y="4305240"/>
            <a:ext cx="28490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B26CA9E-6599-4DC9-AC81-82786BABF19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67B596-9CE2-441F-84BB-8C3B3E8C39E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432DFBC-2E31-44D0-912B-82D9564A78C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02BF66-62B2-498D-8833-C78D13FE9DA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50120" y="1054080"/>
            <a:ext cx="8848440" cy="473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cs-CZ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6EC0025-35BB-4801-9242-CFE22FBF0E9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1508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F0D16A-2A11-4F3A-AB2D-904B5D59E0E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685040" y="430524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74F122-50B5-4DBF-BDE5-314C48A730D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85040" y="2229480"/>
            <a:ext cx="43178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150840" y="4305240"/>
            <a:ext cx="8848440" cy="189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585E04-A0E6-427D-90F4-EDFF5F97E96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Obrázek 143" descr="Obsah obrázku objekt, hodiny, interiér&#10;&#10;&#10;&#10;Popis se vygeneroval automaticky."/>
          <p:cNvPicPr/>
          <p:nvPr/>
        </p:nvPicPr>
        <p:blipFill>
          <a:blip r:embed="rId2"/>
          <a:stretch/>
        </p:blipFill>
        <p:spPr>
          <a:xfrm>
            <a:off x="160920" y="237600"/>
            <a:ext cx="6337080" cy="60912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152280" y="1122480"/>
            <a:ext cx="8855640" cy="2053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1" lang="en-US" sz="4050" spc="-1" strike="noStrike">
                <a:solidFill>
                  <a:srgbClr val="00a499"/>
                </a:solidFill>
                <a:latin typeface="Calibri"/>
              </a:rPr>
              <a:t>Click to edit Master title style</a:t>
            </a:r>
            <a:endParaRPr b="0" lang="cs-CZ" sz="40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 idx="1"/>
          </p:nvPr>
        </p:nvSpPr>
        <p:spPr>
          <a:xfrm>
            <a:off x="152640" y="6356520"/>
            <a:ext cx="774000" cy="312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cs-CZ" sz="9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cs-CZ" sz="9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cs-CZ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 idx="2"/>
          </p:nvPr>
        </p:nvSpPr>
        <p:spPr>
          <a:xfrm>
            <a:off x="957240" y="6356520"/>
            <a:ext cx="7422120" cy="320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n-US" sz="9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rgbClr val="8b8b8b"/>
                </a:solidFill>
                <a:latin typeface="Calibri"/>
              </a:rPr>
              <a:t>&lt;footer&gt;</a:t>
            </a:r>
            <a:endParaRPr b="0" lang="cs-CZ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 idx="3"/>
          </p:nvPr>
        </p:nvSpPr>
        <p:spPr>
          <a:xfrm>
            <a:off x="8514000" y="6356520"/>
            <a:ext cx="459360" cy="312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cs-CZ" sz="9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E1597EE4-D18E-45AE-9884-A749637FAC72}" type="slidenum">
              <a:rPr b="0" lang="cs-CZ" sz="9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cs-CZ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5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cs-CZ" sz="15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35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cs-CZ" sz="135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35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cs-CZ" sz="135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cs-CZ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cs-CZ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cs-CZ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Obrázek 143" descr="Obsah obrázku objekt, hodiny, interiér&#10;&#10;&#10;&#10;Popis se vygeneroval automaticky."/>
          <p:cNvPicPr/>
          <p:nvPr/>
        </p:nvPicPr>
        <p:blipFill>
          <a:blip r:embed="rId2"/>
          <a:stretch/>
        </p:blipFill>
        <p:spPr>
          <a:xfrm>
            <a:off x="160920" y="237600"/>
            <a:ext cx="6337080" cy="60912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Click to edit Master title style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 idx="4"/>
          </p:nvPr>
        </p:nvSpPr>
        <p:spPr>
          <a:xfrm>
            <a:off x="152640" y="6356520"/>
            <a:ext cx="774000" cy="312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cs-CZ" sz="9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cs-CZ" sz="9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cs-CZ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ftr" idx="5"/>
          </p:nvPr>
        </p:nvSpPr>
        <p:spPr>
          <a:xfrm>
            <a:off x="926280" y="6356520"/>
            <a:ext cx="7453080" cy="308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n-US" sz="9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rgbClr val="8b8b8b"/>
                </a:solidFill>
                <a:latin typeface="Calibri"/>
              </a:rPr>
              <a:t>&lt;footer&gt;</a:t>
            </a:r>
            <a:endParaRPr b="0" lang="cs-CZ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sldNum" idx="6"/>
          </p:nvPr>
        </p:nvSpPr>
        <p:spPr>
          <a:xfrm>
            <a:off x="8514000" y="6356520"/>
            <a:ext cx="459360" cy="312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cs-CZ" sz="9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7276C596-DAAF-4424-A5D0-C14D1C145E44}" type="slidenum">
              <a:rPr b="0" lang="cs-CZ" sz="9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cs-CZ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mailto:jan.kozusnik@vsb.cz" TargetMode="Externa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3" Type="http://schemas.openxmlformats.org/officeDocument/2006/relationships/comments" Target="../comments/comment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comments" Target="../comments/commen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52280" y="1122480"/>
            <a:ext cx="8855640" cy="2053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1" lang="en-US" sz="3600" spc="-1" strike="noStrike">
                <a:solidFill>
                  <a:srgbClr val="00a499"/>
                </a:solidFill>
                <a:latin typeface="Calibri"/>
              </a:rPr>
              <a:t>Software Quality</a:t>
            </a:r>
            <a:br>
              <a:rPr sz="3600"/>
            </a:br>
            <a:r>
              <a:rPr b="1" lang="en-US" sz="2000" spc="-1" strike="noStrike">
                <a:solidFill>
                  <a:srgbClr val="00a499"/>
                </a:solidFill>
                <a:latin typeface="Calibri"/>
              </a:rPr>
              <a:t>block Source Code Management</a:t>
            </a:r>
            <a:endParaRPr b="0" lang="cs-CZ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152280" y="3602160"/>
            <a:ext cx="8847360" cy="25984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100000"/>
              </a:lnSpc>
              <a:spcBef>
                <a:spcPts val="329"/>
              </a:spcBef>
              <a:buNone/>
              <a:tabLst>
                <a:tab algn="l" pos="0"/>
              </a:tabLst>
            </a:pPr>
            <a:r>
              <a:rPr b="0" lang="cs-CZ" sz="1650" spc="-1" strike="noStrike">
                <a:solidFill>
                  <a:srgbClr val="000000"/>
                </a:solidFill>
                <a:latin typeface="Calibri"/>
              </a:rPr>
              <a:t>Jan Kožusznik</a:t>
            </a:r>
            <a:endParaRPr b="0" lang="cs-CZ" sz="165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29"/>
              </a:spcBef>
              <a:buNone/>
              <a:tabLst>
                <a:tab algn="l" pos="0"/>
              </a:tabLst>
            </a:pPr>
            <a:r>
              <a:rPr b="0" lang="cs-CZ" sz="1650" spc="-1" strike="noStrike" u="sng">
                <a:solidFill>
                  <a:srgbClr val="009999"/>
                </a:solidFill>
                <a:uFillTx/>
                <a:latin typeface="Calibri"/>
                <a:hlinkClick r:id="rId1"/>
              </a:rPr>
              <a:t>jan.kozusnik@vsb.cz</a:t>
            </a:r>
            <a:endParaRPr b="0" lang="cs-CZ" sz="165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29"/>
              </a:spcBef>
              <a:buNone/>
              <a:tabLst>
                <a:tab algn="l" pos="0"/>
              </a:tabLst>
            </a:pPr>
            <a:r>
              <a:rPr b="0" lang="cs-CZ" sz="1650" spc="-1" strike="noStrike" u="sng">
                <a:solidFill>
                  <a:srgbClr val="009999"/>
                </a:solidFill>
                <a:uFillTx/>
                <a:latin typeface="Calibri"/>
              </a:rPr>
              <a:t>http://www.kozusznik.cz</a:t>
            </a:r>
            <a:endParaRPr b="0" lang="cs-CZ" sz="165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ftr" idx="10"/>
          </p:nvPr>
        </p:nvSpPr>
        <p:spPr>
          <a:xfrm>
            <a:off x="957240" y="6356520"/>
            <a:ext cx="7422120" cy="320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cs-CZ" sz="900" spc="-1" strike="noStrike">
              <a:solidFill>
                <a:srgbClr val="8b8b8b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24D512B-0CA4-4AB6-A713-C43C1340EE14}" type="slidenum">
              <a:t>1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fld id="{9978A306-3310-4423-8032-09320550FFAB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Variant management - branching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14180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Main branch (often called trunk/main)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More working branches: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Variants in code, different versions, working on bugfixes.</a:t>
            </a:r>
            <a:endParaRPr b="0" lang="cs-CZ" sz="20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Copybranch vs deltabranch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TextovéPole 6"/>
          <p:cNvSpPr/>
          <p:nvPr/>
        </p:nvSpPr>
        <p:spPr>
          <a:xfrm>
            <a:off x="1870560" y="5848920"/>
            <a:ext cx="6876720" cy="26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http://www.codeproject.com/Articles/431125/Choosing-a-Version-Control-System-A-Beginners-Tour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" name="Obrázek 7" descr=""/>
          <p:cNvPicPr/>
          <p:nvPr/>
        </p:nvPicPr>
        <p:blipFill>
          <a:blip r:embed="rId1"/>
          <a:stretch/>
        </p:blipFill>
        <p:spPr>
          <a:xfrm>
            <a:off x="5202720" y="2225880"/>
            <a:ext cx="2885400" cy="32569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626E3FD-D0AA-4D1F-855C-ED94A2F4AFA6}" type="slidenum">
              <a:t>10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BBFE29B4-605F-415B-BD40-91565A59BC48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Merging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345960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Required operation with using branches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Inner merge – from a branch to the main trunk.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Outer merge 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4" name="Obrázek 6" descr=""/>
          <p:cNvPicPr/>
          <p:nvPr/>
        </p:nvPicPr>
        <p:blipFill>
          <a:blip r:embed="rId1"/>
          <a:stretch/>
        </p:blipFill>
        <p:spPr>
          <a:xfrm>
            <a:off x="3589200" y="1859760"/>
            <a:ext cx="4738320" cy="3553560"/>
          </a:xfrm>
          <a:prstGeom prst="rect">
            <a:avLst/>
          </a:prstGeom>
          <a:ln w="0">
            <a:noFill/>
          </a:ln>
        </p:spPr>
      </p:pic>
      <p:sp>
        <p:nvSpPr>
          <p:cNvPr id="125" name="TextovéPole 7"/>
          <p:cNvSpPr/>
          <p:nvPr/>
        </p:nvSpPr>
        <p:spPr>
          <a:xfrm>
            <a:off x="3497760" y="5158440"/>
            <a:ext cx="5015880" cy="34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</a:rPr>
              <a:t>http://www.ccl.net/cca/software/UNIX/clearcase/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48B0629-95F1-4CCE-81D3-B956CC6BCEA6}" type="slidenum">
              <a:t>11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FAC93B54-2A00-49F8-B052-CDA1EFADDBFD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Changesets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421920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A convenient way to group one or more modification to the codebase.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Checking in a changesets (called commiting) – atomic operation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Tracking defects and  requirements to changests – key feature providing traceability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8" name="Obrázek 6" descr=""/>
          <p:cNvPicPr/>
          <p:nvPr/>
        </p:nvPicPr>
        <p:blipFill>
          <a:blip r:embed="rId1"/>
          <a:stretch/>
        </p:blipFill>
        <p:spPr>
          <a:xfrm>
            <a:off x="5005800" y="1307880"/>
            <a:ext cx="3090600" cy="53575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FED009E-5B3E-480D-82FB-E5168D2DB9B1}" type="slidenum">
              <a:t>12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76117B38-1E06-4B31-AB5D-C035B4EF730E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VCS (Version Control System)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150840" y="5890680"/>
            <a:ext cx="8848440" cy="3124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https://www.geeksforgeeks.org/centralized-vs-distributed-version-control-which-one-should-we-choose/</a:t>
            </a:r>
            <a:endParaRPr b="0" lang="cs-CZ" sz="11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1" name="Picture 2" descr="CVCS-vs-DVCS"/>
          <p:cNvPicPr/>
          <p:nvPr/>
        </p:nvPicPr>
        <p:blipFill>
          <a:blip r:embed="rId1"/>
          <a:stretch/>
        </p:blipFill>
        <p:spPr>
          <a:xfrm>
            <a:off x="1047960" y="2076120"/>
            <a:ext cx="6584400" cy="3437280"/>
          </a:xfrm>
          <a:prstGeom prst="rect">
            <a:avLst/>
          </a:prstGeom>
          <a:ln w="0">
            <a:noFill/>
          </a:ln>
        </p:spPr>
      </p:pic>
      <p:sp>
        <p:nvSpPr>
          <p:cNvPr id="132" name="TextovéPole 7"/>
          <p:cNvSpPr/>
          <p:nvPr/>
        </p:nvSpPr>
        <p:spPr>
          <a:xfrm>
            <a:off x="2198520" y="5123160"/>
            <a:ext cx="136260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en-US" sz="1100" spc="-1" strike="noStrike">
                <a:solidFill>
                  <a:srgbClr val="000000"/>
                </a:solidFill>
                <a:latin typeface="Calibri"/>
              </a:rPr>
              <a:t>CVS,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100" spc="-1" strike="noStrike">
                <a:solidFill>
                  <a:srgbClr val="000000"/>
                </a:solidFill>
                <a:latin typeface="Calibri"/>
              </a:rPr>
              <a:t>Svn,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100" spc="-1" strike="noStrike">
                <a:solidFill>
                  <a:srgbClr val="000000"/>
                </a:solidFill>
                <a:latin typeface="Calibri"/>
              </a:rPr>
              <a:t>ClearCase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TextovéPole 8"/>
          <p:cNvSpPr/>
          <p:nvPr/>
        </p:nvSpPr>
        <p:spPr>
          <a:xfrm>
            <a:off x="4809960" y="5123160"/>
            <a:ext cx="119736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en-US" sz="1100" spc="-1" strike="noStrike">
                <a:solidFill>
                  <a:srgbClr val="000000"/>
                </a:solidFill>
                <a:latin typeface="Calibri"/>
              </a:rPr>
              <a:t>git,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100" spc="-1" strike="noStrike">
                <a:solidFill>
                  <a:srgbClr val="000000"/>
                </a:solidFill>
                <a:latin typeface="Calibri"/>
              </a:rPr>
              <a:t>mercurial,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100" spc="-1" strike="noStrike">
                <a:solidFill>
                  <a:srgbClr val="000000"/>
                </a:solidFill>
                <a:latin typeface="Calibri"/>
              </a:rPr>
              <a:t>Bazaar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0F04657-80AA-43CA-862A-9C1552E833FF}" type="slidenum">
              <a:t>13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D5CBC203-03E9-42F5-8444-799DAFD017DD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Get git repository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New repo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init &lt;directory&gt;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Existing one: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clone &lt;url&gt; [&lt;directory&gt;]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F474EA0-4ADF-4626-9474-B99352725555}" type="slidenum">
              <a:t>14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206C8B09-06B8-4287-A46B-4E1B9FF761D3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Basic git Operations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7" name="Picture 2" descr=""/>
          <p:cNvPicPr/>
          <p:nvPr/>
        </p:nvPicPr>
        <p:blipFill>
          <a:blip r:embed="rId1"/>
          <a:stretch/>
        </p:blipFill>
        <p:spPr>
          <a:xfrm>
            <a:off x="150120" y="2348640"/>
            <a:ext cx="4632840" cy="2936880"/>
          </a:xfrm>
          <a:prstGeom prst="rect">
            <a:avLst/>
          </a:prstGeom>
          <a:ln w="0">
            <a:noFill/>
          </a:ln>
        </p:spPr>
      </p:pic>
      <p:pic>
        <p:nvPicPr>
          <p:cNvPr id="138" name="Grafický objekt 9" descr=""/>
          <p:cNvPicPr/>
          <p:nvPr/>
        </p:nvPicPr>
        <p:blipFill>
          <a:blip r:embed="rId2"/>
          <a:stretch/>
        </p:blipFill>
        <p:spPr>
          <a:xfrm>
            <a:off x="4929120" y="3738240"/>
            <a:ext cx="3584880" cy="2342160"/>
          </a:xfrm>
          <a:prstGeom prst="rect">
            <a:avLst/>
          </a:prstGeom>
          <a:ln w="0">
            <a:noFill/>
          </a:ln>
        </p:spPr>
      </p:pic>
      <p:sp>
        <p:nvSpPr>
          <p:cNvPr id="139" name="TextovéPole 2"/>
          <p:cNvSpPr/>
          <p:nvPr/>
        </p:nvSpPr>
        <p:spPr>
          <a:xfrm>
            <a:off x="5103000" y="2596680"/>
            <a:ext cx="19134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git add &lt;path&gt;</a:t>
            </a: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git commit </a:t>
            </a: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45E79B9-A7CD-4255-A76F-EEF3B0F24408}" type="slidenum">
              <a:t>15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5BE5F265-4A57-4C2C-81E1-08EA6DA043FD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Parts of git repository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1" name="Picture 2" descr=""/>
          <p:cNvPicPr/>
          <p:nvPr/>
        </p:nvPicPr>
        <p:blipFill>
          <a:blip r:embed="rId1"/>
          <a:stretch/>
        </p:blipFill>
        <p:spPr>
          <a:xfrm>
            <a:off x="308160" y="2158920"/>
            <a:ext cx="6102000" cy="4197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9DD4611-C49A-4FB4-A71A-B654A5032734}" type="slidenum">
              <a:t>16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CC702A73-0691-4D95-A205-B3EAB9098AF0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Git commit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3" name="Picture 2" descr="A commit and its tree"/>
          <p:cNvPicPr/>
          <p:nvPr/>
        </p:nvPicPr>
        <p:blipFill>
          <a:blip r:embed="rId1"/>
          <a:stretch/>
        </p:blipFill>
        <p:spPr>
          <a:xfrm>
            <a:off x="150120" y="2138760"/>
            <a:ext cx="4061520" cy="2249280"/>
          </a:xfrm>
          <a:prstGeom prst="rect">
            <a:avLst/>
          </a:prstGeom>
          <a:ln w="0">
            <a:noFill/>
          </a:ln>
        </p:spPr>
      </p:pic>
      <p:pic>
        <p:nvPicPr>
          <p:cNvPr id="144" name="Picture 4" descr="Commits and their parents"/>
          <p:cNvPicPr/>
          <p:nvPr/>
        </p:nvPicPr>
        <p:blipFill>
          <a:blip r:embed="rId2"/>
          <a:stretch/>
        </p:blipFill>
        <p:spPr>
          <a:xfrm>
            <a:off x="4041720" y="4555440"/>
            <a:ext cx="4931640" cy="1633320"/>
          </a:xfrm>
          <a:prstGeom prst="rect">
            <a:avLst/>
          </a:prstGeom>
          <a:ln w="0">
            <a:noFill/>
          </a:ln>
        </p:spPr>
      </p:pic>
      <p:sp>
        <p:nvSpPr>
          <p:cNvPr id="145" name="TextovéPole 6"/>
          <p:cNvSpPr/>
          <p:nvPr/>
        </p:nvSpPr>
        <p:spPr>
          <a:xfrm>
            <a:off x="769680" y="4388040"/>
            <a:ext cx="1406520" cy="2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A commit and its tree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TextovéPole 7"/>
          <p:cNvSpPr/>
          <p:nvPr/>
        </p:nvSpPr>
        <p:spPr>
          <a:xfrm>
            <a:off x="5886720" y="6273360"/>
            <a:ext cx="1698840" cy="2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Commits and their parents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6ABC3B9-9ABC-4401-B5CE-1F6BAD90E00C}" type="slidenum">
              <a:t>17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001EC02D-43DC-4897-8F24-99591BC3B9A2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Git branching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Pointer for different commits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Default branch is “master”/”main”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Create new branch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git checkout –b &lt;branch name&gt;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git checkout &lt;existing remote branch name&gt;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Switch to different 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git checkout &lt;existing branch name&gt;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Show branches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git branch –v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374"/>
              </a:spcBef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9" name="Picture 2" descr=""/>
          <p:cNvPicPr/>
          <p:nvPr/>
        </p:nvPicPr>
        <p:blipFill>
          <a:blip r:embed="rId1"/>
          <a:stretch/>
        </p:blipFill>
        <p:spPr>
          <a:xfrm>
            <a:off x="4818600" y="1334880"/>
            <a:ext cx="4154760" cy="2093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2DBA286-9432-49AB-87DE-9F891365E2E0}" type="slidenum">
              <a:t>18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A433A994-A52B-4302-8CF9-F776A058A1DE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Merging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2226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Fast-forward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No FF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2" name="Picture 2" descr="The `iss53` branch has moved forward with your work"/>
          <p:cNvPicPr/>
          <p:nvPr/>
        </p:nvPicPr>
        <p:blipFill>
          <a:blip r:embed="rId1"/>
          <a:stretch/>
        </p:blipFill>
        <p:spPr>
          <a:xfrm>
            <a:off x="1222560" y="2452680"/>
            <a:ext cx="3535920" cy="127296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4" descr="Three snapshots used in a typical merge"/>
          <p:cNvPicPr/>
          <p:nvPr/>
        </p:nvPicPr>
        <p:blipFill>
          <a:blip r:embed="rId2"/>
          <a:stretch/>
        </p:blipFill>
        <p:spPr>
          <a:xfrm>
            <a:off x="23040" y="4282560"/>
            <a:ext cx="4186800" cy="1993680"/>
          </a:xfrm>
          <a:prstGeom prst="rect">
            <a:avLst/>
          </a:prstGeom>
          <a:ln w="0">
            <a:noFill/>
          </a:ln>
        </p:spPr>
      </p:pic>
      <p:pic>
        <p:nvPicPr>
          <p:cNvPr id="154" name="Picture 6" descr="A merge commit"/>
          <p:cNvPicPr/>
          <p:nvPr/>
        </p:nvPicPr>
        <p:blipFill>
          <a:blip r:embed="rId3"/>
          <a:stretch/>
        </p:blipFill>
        <p:spPr>
          <a:xfrm>
            <a:off x="4338360" y="4367880"/>
            <a:ext cx="4789440" cy="1891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8D9B972-3D72-48DA-99B6-EFFBEF8E2B63}" type="slidenum">
              <a:t>19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34461FEE-39FC-4AD0-B2AA-1315A2CF59BB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Goals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51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"Good one starts with making certain that all of your source code is safely locked down and no important source code is lost.” </a:t>
            </a:r>
            <a:endParaRPr b="0" lang="cs-CZ" sz="32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Another goal is to help improve the productivity of tour entire team – it can import the quality of source code by helping to implement automated testing.</a:t>
            </a:r>
            <a:endParaRPr b="0" lang="cs-CZ" sz="32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Provide traceability – one of the most important goal.</a:t>
            </a:r>
            <a:endParaRPr b="0" lang="cs-CZ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3E204BC-B759-4E7E-8BFF-4D4BE84B2F64}" type="slidenum">
              <a:t>2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0314F85A-FB20-44DE-ACFA-2A82D56F57E2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Remote repositories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6" name="Picture 2" descr=""/>
          <p:cNvPicPr/>
          <p:nvPr/>
        </p:nvPicPr>
        <p:blipFill>
          <a:blip r:embed="rId1"/>
          <a:stretch/>
        </p:blipFill>
        <p:spPr>
          <a:xfrm>
            <a:off x="5759280" y="2395440"/>
            <a:ext cx="3119400" cy="2626920"/>
          </a:xfrm>
          <a:prstGeom prst="rect">
            <a:avLst/>
          </a:prstGeom>
          <a:ln w="0">
            <a:noFill/>
          </a:ln>
        </p:spPr>
      </p:pic>
      <p:sp>
        <p:nvSpPr>
          <p:cNvPr id="157" name="TextovéPole 6"/>
          <p:cNvSpPr/>
          <p:nvPr/>
        </p:nvSpPr>
        <p:spPr>
          <a:xfrm>
            <a:off x="77400" y="2056680"/>
            <a:ext cx="5937840" cy="456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Download existing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git clone &lt;url&gt;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Connect to remote repository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git remote add &lt;remote name&gt; &lt;url&gt;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Upload/download branch to/from remote repository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git push &lt;remote name&gt; &lt;branch&gt;[:&lt;remote branch&gt;]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git pull  &lt;remote name&gt; &lt;branch&gt;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Set default upstream for branch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git push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&lt;remote name&gt; &lt;branch&gt;[:&lt;remote branch&gt;] –u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git branch [&lt;branch name&gt;] --set-upstream-to=&lt;remote name/remote branch&gt;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git fetch/pull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git fetch… update remote branches from remote (git fetch –all .. from all remotes)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git fetch &lt;remote&gt; &lt;branch&gt; .. get only specific branch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git pull is: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git fetch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git merge &lt;upstream remote branch&gt;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95B907F-80D4-45FF-A950-DB6488010457}" type="slidenum">
              <a:t>20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496C1300-B241-43E5-AE2C-68C54C39CAB1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More remote repositories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9" name="Picture 2" descr="Centralized workflow"/>
          <p:cNvPicPr/>
          <p:nvPr/>
        </p:nvPicPr>
        <p:blipFill>
          <a:blip r:embed="rId1"/>
          <a:stretch/>
        </p:blipFill>
        <p:spPr>
          <a:xfrm>
            <a:off x="902880" y="2415960"/>
            <a:ext cx="3469320" cy="1495800"/>
          </a:xfrm>
          <a:prstGeom prst="rect">
            <a:avLst/>
          </a:prstGeom>
          <a:ln w="0">
            <a:noFill/>
          </a:ln>
        </p:spPr>
      </p:pic>
      <p:pic>
        <p:nvPicPr>
          <p:cNvPr id="160" name="Picture 4" descr="Integration-manager workflow"/>
          <p:cNvPicPr/>
          <p:nvPr/>
        </p:nvPicPr>
        <p:blipFill>
          <a:blip r:embed="rId2"/>
          <a:stretch/>
        </p:blipFill>
        <p:spPr>
          <a:xfrm>
            <a:off x="3781080" y="4438440"/>
            <a:ext cx="4170240" cy="139140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1A67D0E-8D7D-4A3A-B84C-B450BD148FB0}" type="slidenum">
              <a:t>21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8C242288-E5CA-4B6B-B27B-5106835E4EA9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More remote repositories II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2" name="Picture 2" descr="Benevolent dictator workflow"/>
          <p:cNvPicPr/>
          <p:nvPr/>
        </p:nvPicPr>
        <p:blipFill>
          <a:blip r:embed="rId1"/>
          <a:stretch/>
        </p:blipFill>
        <p:spPr>
          <a:xfrm>
            <a:off x="1354320" y="2517480"/>
            <a:ext cx="6435000" cy="33134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6ACFA4F-7ACB-411C-B9C9-143866B30A47}" type="slidenum">
              <a:t>22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211F7F77-16F3-4661-9405-2815BF3D6D97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Rewriting history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31388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Amend commit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reset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Rebase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5" name="Obrázek 10" descr=""/>
          <p:cNvPicPr/>
          <p:nvPr/>
        </p:nvPicPr>
        <p:blipFill>
          <a:blip r:embed="rId1"/>
          <a:stretch/>
        </p:blipFill>
        <p:spPr>
          <a:xfrm>
            <a:off x="3800880" y="1689480"/>
            <a:ext cx="3891600" cy="4789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2B925CE-2FD0-4583-BDE4-D0A985028238}" type="slidenum">
              <a:t>23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A870EC91-6E0C-4CD0-9423-5686D04576DD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Changing the Last Commit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Create new commit base on last commit with modification: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message,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changed files,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374"/>
              </a:spcBef>
              <a:buNone/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0">
              <a:lnSpc>
                <a:spcPct val="90000"/>
              </a:lnSpc>
              <a:spcBef>
                <a:spcPts val="374"/>
              </a:spcBef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Stage modified changes (git add )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0">
              <a:lnSpc>
                <a:spcPct val="90000"/>
              </a:lnSpc>
              <a:spcBef>
                <a:spcPts val="374"/>
              </a:spcBef>
              <a:buNone/>
              <a:tabLst>
                <a:tab algn="l" pos="0"/>
              </a:tabLst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343080" indent="0">
              <a:lnSpc>
                <a:spcPct val="90000"/>
              </a:lnSpc>
              <a:spcBef>
                <a:spcPts val="374"/>
              </a:spcBef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git commit –amend [-m “&lt;message&gt;”]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E51D278-021F-4F74-8760-6012FBDB1B6D}" type="slidenum">
              <a:t>24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24EB8D2F-60D7-40BC-856F-7E8C5858C74E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git reset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1. Moving HEAD (and branch reference to)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reset –soft &lt;commit-id&gt;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2. Updating index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reset [--mixed] &lt;commit-id&gt;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3. updating working directory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reset --hard &lt;commit-id&gt;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9618EC8-B043-4B0F-9C60-666178A65A61}" type="slidenum">
              <a:t>25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A616184E-B071-4DD3-89B6-7DD10E5FA74A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git reset --soft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stop after moving HEAD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2" name="Obrázek 6" descr=""/>
          <p:cNvPicPr/>
          <p:nvPr/>
        </p:nvPicPr>
        <p:blipFill>
          <a:blip r:embed="rId1"/>
          <a:stretch/>
        </p:blipFill>
        <p:spPr>
          <a:xfrm>
            <a:off x="1867680" y="2561400"/>
            <a:ext cx="5408280" cy="39492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497535D-4809-4A61-BED4-BAE642CC37E0}" type="slidenum">
              <a:t>26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7F46AFFF-44F5-4070-A878-248B7DA2C496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git reset [--mixed]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stops after updating index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5" name="Obrázek 6" descr=""/>
          <p:cNvPicPr/>
          <p:nvPr/>
        </p:nvPicPr>
        <p:blipFill>
          <a:blip r:embed="rId1"/>
          <a:stretch/>
        </p:blipFill>
        <p:spPr>
          <a:xfrm>
            <a:off x="1911600" y="2609640"/>
            <a:ext cx="5320440" cy="39009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4C892B6-3907-4701-89EC-5D5F7109D64D}" type="slidenum">
              <a:t>27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ADC4A3BE-6E87-46E1-9DCE-741DB6D9FA92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git reset --hard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591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does all steps (stops updating working directory)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8" name="Obrázek 6" descr=""/>
          <p:cNvPicPr/>
          <p:nvPr/>
        </p:nvPicPr>
        <p:blipFill>
          <a:blip r:embed="rId1"/>
          <a:stretch/>
        </p:blipFill>
        <p:spPr>
          <a:xfrm>
            <a:off x="2033280" y="2638800"/>
            <a:ext cx="5076720" cy="3713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D60A077-AACF-4375-9D15-A7731212BFFD}" type="slidenum">
              <a:t>28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26BE053F-1EFF-4A76-A381-75BBF61F9A74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Reset with a Path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7453080" cy="1427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reset &lt;path&gt; 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make the Index look like HEAD - unstage files 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get reset &lt;commitID&gt; --&lt;path&gt;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make the index look like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1" name="Obrázek 6" descr=""/>
          <p:cNvPicPr/>
          <p:nvPr/>
        </p:nvPicPr>
        <p:blipFill>
          <a:blip r:embed="rId1"/>
          <a:stretch/>
        </p:blipFill>
        <p:spPr>
          <a:xfrm>
            <a:off x="4083120" y="3107520"/>
            <a:ext cx="4660560" cy="34030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8A0F243-9442-4BA9-97F5-74CC330A3917}" type="slidenum">
              <a:t>29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263ECAF6-6E2C-4557-876E-B125997AB82B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Principles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Code is locked down and can never be lost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Code is baselined, marking a specific milestone or other point in time.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Managing variants in the code should be easy with proper branching.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Code changed on a branch can be merged back onto the main trunk.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Source code management process are repeatable, agile and lean.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Source code management provides traceability and tracking of all changes.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64160" indent="-1641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Source code management best practices help improve productivity and quality.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2CAC37A-7B74-4190-A57A-DDB1CF825605}" type="slidenum">
              <a:t>3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2B1A1DCF-60E0-4CBC-95D0-5603045141C5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git checkout vs git reset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moves only HEAD but not reference branch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modified files are kept in working directory (could be replaced with -f or –force option)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F72CC38-A35E-48CC-ACED-EF22D86D3BCF}" type="slidenum">
              <a:t>30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FCDDF3D6-D61F-4D14-98CC-7191F94F3E53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Rebasing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57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rebase &lt;commit-id&gt; [&lt;commit-id2&gt;]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rebase –onto &lt;new-base&gt; &lt;old-base&gt; &lt;commit-id&gt;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6" name="Picture 4" descr="Simple divergent history"/>
          <p:cNvPicPr/>
          <p:nvPr/>
        </p:nvPicPr>
        <p:blipFill>
          <a:blip r:embed="rId1"/>
          <a:stretch/>
        </p:blipFill>
        <p:spPr>
          <a:xfrm>
            <a:off x="0" y="2713680"/>
            <a:ext cx="3594600" cy="1720800"/>
          </a:xfrm>
          <a:prstGeom prst="rect">
            <a:avLst/>
          </a:prstGeom>
          <a:ln w="0">
            <a:noFill/>
          </a:ln>
        </p:spPr>
      </p:pic>
      <p:pic>
        <p:nvPicPr>
          <p:cNvPr id="187" name="Picture 6" descr="Rebasing the change introduced in `C4` onto `C3`"/>
          <p:cNvPicPr/>
          <p:nvPr/>
        </p:nvPicPr>
        <p:blipFill>
          <a:blip r:embed="rId2"/>
          <a:stretch/>
        </p:blipFill>
        <p:spPr>
          <a:xfrm>
            <a:off x="4404600" y="2914560"/>
            <a:ext cx="4568760" cy="1318680"/>
          </a:xfrm>
          <a:prstGeom prst="rect">
            <a:avLst/>
          </a:prstGeom>
          <a:ln w="0">
            <a:noFill/>
          </a:ln>
        </p:spPr>
      </p:pic>
      <p:pic>
        <p:nvPicPr>
          <p:cNvPr id="188" name="Picture 8" descr="A history with a topic branch off another topic branch"/>
          <p:cNvPicPr/>
          <p:nvPr/>
        </p:nvPicPr>
        <p:blipFill>
          <a:blip r:embed="rId3"/>
          <a:stretch/>
        </p:blipFill>
        <p:spPr>
          <a:xfrm>
            <a:off x="412200" y="4717800"/>
            <a:ext cx="2958120" cy="1722600"/>
          </a:xfrm>
          <a:prstGeom prst="rect">
            <a:avLst/>
          </a:prstGeom>
          <a:ln w="0">
            <a:noFill/>
          </a:ln>
        </p:spPr>
      </p:pic>
      <p:pic>
        <p:nvPicPr>
          <p:cNvPr id="189" name="Picture 10" descr="Rebasing a topic branch off another topic branch"/>
          <p:cNvPicPr/>
          <p:nvPr/>
        </p:nvPicPr>
        <p:blipFill>
          <a:blip r:embed="rId4"/>
          <a:stretch/>
        </p:blipFill>
        <p:spPr>
          <a:xfrm>
            <a:off x="4267080" y="4722480"/>
            <a:ext cx="4731480" cy="1886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A3293EB-1F02-4CF0-8BDB-F4AA334175F2}" type="slidenum">
              <a:t>31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16BD5979-5AC9-4918-962E-EE70866CE946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Interactive rebasing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rebase &lt;commit-id&gt; --interactive|-I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Offers list of rebased commits to: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pick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reword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Skip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squash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drop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514440" indent="-171360">
              <a:lnSpc>
                <a:spcPct val="90000"/>
              </a:lnSpc>
              <a:spcBef>
                <a:spcPts val="3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can change order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374"/>
              </a:spcBef>
              <a:buNone/>
              <a:tabLst>
                <a:tab algn="l" pos="0"/>
              </a:tabLst>
            </a:pP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8F9496E-6C76-4B94-88DB-F07E12DB66FA}" type="slidenum">
              <a:t>32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C7FCD1E9-E18A-48E5-8400-69D77FA197C3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Other useful function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stash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rm [--cache] &lt;files&gt;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tag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cherry-pick &lt;commit-id&gt;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4" name="Picture 4" descr=""/>
          <p:cNvPicPr/>
          <p:nvPr/>
        </p:nvPicPr>
        <p:blipFill>
          <a:blip r:embed="rId1"/>
          <a:stretch/>
        </p:blipFill>
        <p:spPr>
          <a:xfrm>
            <a:off x="2411640" y="4308840"/>
            <a:ext cx="2891880" cy="11505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522E4CC-CED3-452F-9FEF-277EFCA0718F}" type="slidenum">
              <a:t>33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631C396F-213C-463F-8580-BB886D0E8F6C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Symbolic commitIDs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HEAD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FETCH_HEAD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ORIG_HEAD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HEAD@{num}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git reflog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&lt;branch/commit&gt;~&lt;num&gt;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&lt;branch/commit&gt;^&lt;num&gt;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E337462-F6B4-4729-8B2B-FB2DCEF043F7}" type="slidenum">
              <a:t>34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16EB46DC-E883-4948-A981-7F4BF6A88813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SCM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1597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0000"/>
          </a:bodyPr>
          <a:p>
            <a:pPr marL="420120" indent="-31464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SCM is sometime referred as s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oftware configuration management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and sometime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 source code management.</a:t>
            </a:r>
            <a:endParaRPr b="0" lang="cs-CZ" sz="2800" spc="-1" strike="noStrike">
              <a:solidFill>
                <a:srgbClr val="000000"/>
              </a:solidFill>
              <a:latin typeface="Calibri"/>
            </a:endParaRPr>
          </a:p>
          <a:p>
            <a:pPr marL="420120" indent="-31464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Software configuration management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is more then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source code management.</a:t>
            </a:r>
            <a:endParaRPr b="0" lang="cs-CZ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9" name="Obrázek 6" descr=""/>
          <p:cNvPicPr/>
          <p:nvPr/>
        </p:nvPicPr>
        <p:blipFill>
          <a:blip r:embed="rId1"/>
          <a:stretch/>
        </p:blipFill>
        <p:spPr>
          <a:xfrm>
            <a:off x="3184200" y="3532680"/>
            <a:ext cx="4872240" cy="2329560"/>
          </a:xfrm>
          <a:prstGeom prst="rect">
            <a:avLst/>
          </a:prstGeom>
          <a:ln w="0">
            <a:noFill/>
          </a:ln>
        </p:spPr>
      </p:pic>
      <p:sp>
        <p:nvSpPr>
          <p:cNvPr id="100" name="TextovéPole 7"/>
          <p:cNvSpPr/>
          <p:nvPr/>
        </p:nvSpPr>
        <p:spPr>
          <a:xfrm>
            <a:off x="2979360" y="6020640"/>
            <a:ext cx="5534280" cy="34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http://oneettn.tk/configuration-management-software/</a:t>
            </a:r>
            <a:endParaRPr b="0" lang="cs-CZ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08F3880-ECCA-470E-B4C1-5EEACF074E95}" type="slidenum">
              <a:t>4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8CCE4920-3EE8-416A-8922-5AD3F0840022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Configuration Item(s)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11991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Source code or another resulting artifact  that make up the system” -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Configuration Management (CM) terminology</a:t>
            </a:r>
            <a:endParaRPr b="0" lang="cs-CZ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3" name="Obrázek 6" descr=""/>
          <p:cNvPicPr/>
          <p:nvPr/>
        </p:nvPicPr>
        <p:blipFill>
          <a:blip r:embed="rId1"/>
          <a:stretch/>
        </p:blipFill>
        <p:spPr>
          <a:xfrm>
            <a:off x="3323160" y="3114720"/>
            <a:ext cx="5190480" cy="3161520"/>
          </a:xfrm>
          <a:prstGeom prst="rect">
            <a:avLst/>
          </a:prstGeom>
          <a:ln w="0">
            <a:noFill/>
          </a:ln>
        </p:spPr>
      </p:pic>
      <p:sp>
        <p:nvSpPr>
          <p:cNvPr id="104" name="TextovéPole 7"/>
          <p:cNvSpPr/>
          <p:nvPr/>
        </p:nvSpPr>
        <p:spPr>
          <a:xfrm>
            <a:off x="2571840" y="6276600"/>
            <a:ext cx="5190480" cy="30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http://www.chambers.com.au/glossary/configuration_item.php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60B30AD-CEDA-4651-9B75-19A0A4A07214}" type="slidenum">
              <a:t>5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6BD359A2-A91E-4A14-ABBA-0F4D7B67268B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Why it is important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658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171360" indent="-17136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It gives the tools and processes to manage the configuration items.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algn="l" pos="0"/>
              </a:tabLst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Obrázek 6" descr=""/>
          <p:cNvPicPr/>
          <p:nvPr/>
        </p:nvPicPr>
        <p:blipFill>
          <a:blip r:embed="rId1"/>
          <a:stretch/>
        </p:blipFill>
        <p:spPr>
          <a:xfrm>
            <a:off x="1121400" y="2887560"/>
            <a:ext cx="4533120" cy="3218760"/>
          </a:xfrm>
          <a:prstGeom prst="rect">
            <a:avLst/>
          </a:prstGeom>
          <a:ln w="0">
            <a:noFill/>
          </a:ln>
        </p:spPr>
      </p:pic>
      <p:sp>
        <p:nvSpPr>
          <p:cNvPr id="108" name="TextovéPole 7"/>
          <p:cNvSpPr/>
          <p:nvPr/>
        </p:nvSpPr>
        <p:spPr>
          <a:xfrm>
            <a:off x="1061640" y="6058080"/>
            <a:ext cx="5938200" cy="34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http://blogs.wandisco.com/tag/distributed-version-control/</a:t>
            </a:r>
            <a:endParaRPr b="0" lang="cs-CZ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6E5E1E9-920D-4A53-83D2-B3FD6FAB3D79}" type="slidenum">
              <a:t>6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A0C50792-7758-48EC-8EBA-1D8FB7C6A490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Core concepts</a:t>
            </a:r>
            <a:br>
              <a:rPr sz="2700"/>
            </a:b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creating baselines and time machines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884844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Source Code Management is not only “check in”/”check out”.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Creating  a </a:t>
            </a: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baseline(tag) –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identifying the exact versions of the code for a specif release. This operation has synonymous in CM tools – tagging, labeling, snapshotting.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Baselines need to be </a:t>
            </a: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immutable.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Tag named “PRODUCTION” is “float” with current baseline of the code that is in production.</a:t>
            </a: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377928D-1D33-4A49-88BF-95F02E013CF2}" type="slidenum">
              <a:t>7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99146D08-36CB-490C-804C-779EF4695AEA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Core concepts</a:t>
            </a:r>
            <a:br>
              <a:rPr sz="2700"/>
            </a:b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baseline(tag)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2" name="Obrázek 6" descr=""/>
          <p:cNvPicPr/>
          <p:nvPr/>
        </p:nvPicPr>
        <p:blipFill>
          <a:blip r:embed="rId1"/>
          <a:stretch/>
        </p:blipFill>
        <p:spPr>
          <a:xfrm>
            <a:off x="1184040" y="2144880"/>
            <a:ext cx="6275160" cy="3452760"/>
          </a:xfrm>
          <a:prstGeom prst="rect">
            <a:avLst/>
          </a:prstGeom>
          <a:ln w="0">
            <a:noFill/>
          </a:ln>
        </p:spPr>
      </p:pic>
      <p:sp>
        <p:nvSpPr>
          <p:cNvPr id="113" name="TextovéPole 7"/>
          <p:cNvSpPr/>
          <p:nvPr/>
        </p:nvSpPr>
        <p:spPr>
          <a:xfrm>
            <a:off x="784440" y="5803920"/>
            <a:ext cx="7736400" cy="34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https://wiki.enterpriselab.ch/edu/workspace:modules:swe:s08:deberli:arbeit</a:t>
            </a:r>
            <a:endParaRPr b="0" lang="cs-CZ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5D38351-D659-442C-8FC1-64F02416CE91}" type="slidenum">
              <a:t>8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27E2E877-E952-4F9D-B982-40F9214D7593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50120" y="1054080"/>
            <a:ext cx="8848440" cy="102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en-US" sz="2700" spc="-1" strike="noStrike">
                <a:solidFill>
                  <a:srgbClr val="00a499"/>
                </a:solidFill>
                <a:latin typeface="Calibri"/>
              </a:rPr>
              <a:t>Check-in/check-out</a:t>
            </a:r>
            <a:endParaRPr b="0" lang="cs-CZ" sz="2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150840" y="2229480"/>
            <a:ext cx="3893760" cy="3973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Checkout: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Reserved X unreserved</a:t>
            </a:r>
            <a:endParaRPr b="0" lang="cs-CZ" sz="16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Check-in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Different tools may use different terminology: commit instead check-in.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2-phase commit (check-in)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Concept of a private sandbox (workspace) is widely spread.</a:t>
            </a:r>
            <a:endParaRPr b="0" lang="cs-CZ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751"/>
              </a:spcBef>
              <a:buNone/>
            </a:pPr>
            <a:endParaRPr b="0" lang="cs-CZ" sz="1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6" name="Obrázek 6" descr=""/>
          <p:cNvPicPr/>
          <p:nvPr/>
        </p:nvPicPr>
        <p:blipFill>
          <a:blip r:embed="rId1"/>
          <a:stretch/>
        </p:blipFill>
        <p:spPr>
          <a:xfrm>
            <a:off x="4011480" y="1785600"/>
            <a:ext cx="4047480" cy="3142440"/>
          </a:xfrm>
          <a:prstGeom prst="rect">
            <a:avLst/>
          </a:prstGeom>
          <a:ln w="0">
            <a:noFill/>
          </a:ln>
        </p:spPr>
      </p:pic>
      <p:sp>
        <p:nvSpPr>
          <p:cNvPr id="117" name="TextovéPole 7"/>
          <p:cNvSpPr/>
          <p:nvPr/>
        </p:nvSpPr>
        <p:spPr>
          <a:xfrm>
            <a:off x="4150440" y="4997880"/>
            <a:ext cx="4822920" cy="26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http://betterexplained.com/articles/a-visual-guide-to-version-control/</a:t>
            </a:r>
            <a:endParaRPr b="0" lang="cs-CZ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Software Quality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122DB8F-4B39-42FE-ADA5-533F121F9116}" type="slidenum">
              <a:t>9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fld id="{D45245E4-B7BD-4FDD-9F14-5392C44415FD}" type="datetime3">
              <a:rPr lang="cs-CZ"/>
              <a:t>15. září 2023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4ED7D77712809478E9EEFFC3AEB2543" ma:contentTypeVersion="16" ma:contentTypeDescription="Vytvoří nový dokument" ma:contentTypeScope="" ma:versionID="895107da552d4db4dedf4ed23c84da38">
  <xsd:schema xmlns:xsd="http://www.w3.org/2001/XMLSchema" xmlns:xs="http://www.w3.org/2001/XMLSchema" xmlns:p="http://schemas.microsoft.com/office/2006/metadata/properties" xmlns:ns3="2d639258-3991-4345-9d37-a20f43815b4a" xmlns:ns4="da871de3-8519-4936-8088-8b4065963fcf" targetNamespace="http://schemas.microsoft.com/office/2006/metadata/properties" ma:root="true" ma:fieldsID="7937106f1116e6809139488d4a832e50" ns3:_="" ns4:_="">
    <xsd:import namespace="2d639258-3991-4345-9d37-a20f43815b4a"/>
    <xsd:import namespace="da871de3-8519-4936-8088-8b4065963fcf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639258-3991-4345-9d37-a20f43815b4a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2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3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871de3-8519-4936-8088-8b4065963fcf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Hodnota hash upozornění na sdílení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lderType xmlns="2d639258-3991-4345-9d37-a20f43815b4a" xsi:nil="true"/>
    <AppVersion xmlns="2d639258-3991-4345-9d37-a20f43815b4a" xsi:nil="true"/>
    <Invited_Students xmlns="2d639258-3991-4345-9d37-a20f43815b4a" xsi:nil="true"/>
    <DefaultSectionNames xmlns="2d639258-3991-4345-9d37-a20f43815b4a" xsi:nil="true"/>
    <Self_Registration_Enabled xmlns="2d639258-3991-4345-9d37-a20f43815b4a" xsi:nil="true"/>
    <Teachers xmlns="2d639258-3991-4345-9d37-a20f43815b4a">
      <UserInfo>
        <DisplayName/>
        <AccountId xsi:nil="true"/>
        <AccountType/>
      </UserInfo>
    </Teachers>
    <NotebookType xmlns="2d639258-3991-4345-9d37-a20f43815b4a" xsi:nil="true"/>
    <Students xmlns="2d639258-3991-4345-9d37-a20f43815b4a">
      <UserInfo>
        <DisplayName/>
        <AccountId xsi:nil="true"/>
        <AccountType/>
      </UserInfo>
    </Students>
    <Student_Groups xmlns="2d639258-3991-4345-9d37-a20f43815b4a">
      <UserInfo>
        <DisplayName/>
        <AccountId xsi:nil="true"/>
        <AccountType/>
      </UserInfo>
    </Student_Groups>
    <Owner xmlns="2d639258-3991-4345-9d37-a20f43815b4a">
      <UserInfo>
        <DisplayName/>
        <AccountId xsi:nil="true"/>
        <AccountType/>
      </UserInfo>
    </Owner>
    <Invited_Teachers xmlns="2d639258-3991-4345-9d37-a20f43815b4a" xsi:nil="true"/>
  </documentManagement>
</p:properties>
</file>

<file path=customXml/itemProps1.xml><?xml version="1.0" encoding="utf-8"?>
<ds:datastoreItem xmlns:ds="http://schemas.openxmlformats.org/officeDocument/2006/customXml" ds:itemID="{79D7FC7D-D612-4B3E-8342-AA9EBBF558AC}">
  <ds:schemaRefs>
    <ds:schemaRef ds:uri="2d639258-3991-4345-9d37-a20f43815b4a"/>
    <ds:schemaRef ds:uri="da871de3-8519-4936-8088-8b4065963fcf"/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89AA1B-5596-4FFB-8C97-3B058FB966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761562-985E-490E-8696-CB2B96B981A9}">
  <ds:schemaRefs>
    <ds:schemaRef ds:uri="2d639258-3991-4345-9d37-a20f43815b4a"/>
    <ds:schemaRef ds:uri="http://schemas.microsoft.com/office/2006/metadata/properties"/>
    <ds:schemaRef ds:uri="http://www.w3.org/2000/xmlns/"/>
    <ds:schemaRef ds:uri="http://www.w3.org/2001/XMLSchema-instan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460(1)</Template>
  <TotalTime>0</TotalTime>
  <Application>LibreOffice/7.5.3.2$Linux_X86_64 LibreOffice_project/9f56dff12ba03b9acd7730a5a481eea045e468f3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2019-09-09T08:39:56Z</dcterms:created>
  <dc:creator>koz01</dc:creator>
  <dc:description/>
  <dc:language>cs-CZ</dc:language>
  <cp:lastModifiedBy/>
  <dcterms:modified xsi:type="dcterms:W3CDTF">2023-05-04T15:36:49Z</dcterms:modified>
  <cp:revision>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0x010100A4ED7D77712809478E9EEFFC3AEB2543</vt:lpwstr>
  </property>
  <property fmtid="{D5CDD505-2E9C-101B-9397-08002B2CF9AE}" pid="3" name="Notes">
    <vt:i4>6</vt:i4>
  </property>
  <property fmtid="{D5CDD505-2E9C-101B-9397-08002B2CF9AE}" pid="4" name="PresentationFormat">
    <vt:lpwstr>On-screen Show (4:3)</vt:lpwstr>
  </property>
  <property fmtid="{D5CDD505-2E9C-101B-9397-08002B2CF9AE}" pid="5" name="Slides">
    <vt:i4>34</vt:i4>
  </property>
</Properties>
</file>